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saveSubsetFonts="1">
  <p:sldMasterIdLst>
    <p:sldMasterId id="2147483648" r:id="rId1"/>
  </p:sldMasterIdLst>
  <p:sldIdLst>
    <p:sldId id="256" r:id="rId2"/>
    <p:sldId id="266" r:id="rId3"/>
    <p:sldId id="267" r:id="rId4"/>
    <p:sldId id="275" r:id="rId5"/>
    <p:sldId id="269" r:id="rId6"/>
    <p:sldId id="270" r:id="rId7"/>
    <p:sldId id="273" r:id="rId8"/>
    <p:sldId id="272" r:id="rId9"/>
    <p:sldId id="274" r:id="rId10"/>
    <p:sldId id="265" r:id="rId11"/>
  </p:sldIdLst>
  <p:sldSz cx="9144000" cy="6858000" type="screen4x3"/>
  <p:notesSz cx="6858000" cy="9144000"/>
  <p:embeddedFontLst>
    <p:embeddedFont>
      <p:font typeface="Futura Md BT" panose="020B0602020204020303" pitchFamily="34" charset="0"/>
      <p:regular r:id="rId12"/>
      <p:bold r:id="rId13"/>
      <p:italic r:id="rId14"/>
      <p:boldItalic r:id="rId15"/>
    </p:embeddedFont>
    <p:embeddedFont>
      <p:font typeface="Calibri" panose="020F0502020204030204" pitchFamily="34" charset="0"/>
      <p:regular r:id="rId16"/>
      <p:bold r:id="rId17"/>
      <p:italic r:id="rId18"/>
      <p:boldItalic r:id="rId19"/>
    </p:embeddedFont>
    <p:embeddedFont>
      <p:font typeface="Segoe Print" panose="02000600000000000000" pitchFamily="2" charset="0"/>
      <p:regular r:id="rId20"/>
      <p:bold r:id="rId2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158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CD687C-738A-4991-B7B0-8B768DD6E63D}" type="datetimeFigureOut">
              <a:rPr lang="en-US" smtClean="0"/>
              <a:t>12/27/2014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1344620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CD687C-738A-4991-B7B0-8B768DD6E63D}" type="datetimeFigureOut">
              <a:rPr lang="en-US" smtClean="0"/>
              <a:t>12/27/2014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150620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CD687C-738A-4991-B7B0-8B768DD6E63D}" type="datetimeFigureOut">
              <a:rPr lang="en-US" smtClean="0"/>
              <a:t>12/27/2014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1829301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solidFill>
                  <a:schemeClr val="bg1"/>
                </a:solidFill>
                <a:latin typeface="Segoe Print" panose="02000600000000000000" pitchFamily="2"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solidFill>
                <a:latin typeface="Futura Md BT" panose="020B0602020204020303" pitchFamily="34" charset="0"/>
              </a:defRPr>
            </a:lvl1pPr>
            <a:lvl2pPr>
              <a:defRPr>
                <a:solidFill>
                  <a:schemeClr val="bg1"/>
                </a:solidFill>
                <a:latin typeface="Futura Md BT" panose="020B0602020204020303" pitchFamily="34" charset="0"/>
              </a:defRPr>
            </a:lvl2pPr>
            <a:lvl3pPr>
              <a:defRPr>
                <a:solidFill>
                  <a:schemeClr val="bg1"/>
                </a:solidFill>
                <a:latin typeface="Futura Md BT" panose="020B0602020204020303" pitchFamily="34" charset="0"/>
              </a:defRPr>
            </a:lvl3pPr>
            <a:lvl4pPr>
              <a:defRPr>
                <a:solidFill>
                  <a:schemeClr val="bg1"/>
                </a:solidFill>
                <a:latin typeface="Futura Md BT" panose="020B0602020204020303" pitchFamily="34" charset="0"/>
              </a:defRPr>
            </a:lvl4pPr>
            <a:lvl5pPr>
              <a:defRPr>
                <a:solidFill>
                  <a:schemeClr val="bg1"/>
                </a:solidFill>
                <a:latin typeface="Futura Md BT" panose="020B06020202040203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0CD687C-738A-4991-B7B0-8B768DD6E63D}" type="datetimeFigureOut">
              <a:rPr lang="en-US" smtClean="0"/>
              <a:t>12/27/2014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167362940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CD687C-738A-4991-B7B0-8B768DD6E63D}" type="datetimeFigureOut">
              <a:rPr lang="en-US" smtClean="0"/>
              <a:t>12/27/2014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3209711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CD687C-738A-4991-B7B0-8B768DD6E63D}" type="datetimeFigureOut">
              <a:rPr lang="en-US" smtClean="0"/>
              <a:t>12/27/2014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2460161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CD687C-738A-4991-B7B0-8B768DD6E63D}" type="datetimeFigureOut">
              <a:rPr lang="en-US" smtClean="0"/>
              <a:t>12/27/2014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3593525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CD687C-738A-4991-B7B0-8B768DD6E63D}" type="datetimeFigureOut">
              <a:rPr lang="en-US" smtClean="0"/>
              <a:t>12/27/2014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2322994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CD687C-738A-4991-B7B0-8B768DD6E63D}" type="datetimeFigureOut">
              <a:rPr lang="en-US" smtClean="0"/>
              <a:t>12/27/2014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181483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CD687C-738A-4991-B7B0-8B768DD6E63D}" type="datetimeFigureOut">
              <a:rPr lang="en-US" smtClean="0"/>
              <a:t>12/27/2014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3877626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CD687C-738A-4991-B7B0-8B768DD6E63D}" type="datetimeFigureOut">
              <a:rPr lang="en-US" smtClean="0"/>
              <a:t>12/27/2014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57786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CD687C-738A-4991-B7B0-8B768DD6E63D}" type="datetimeFigureOut">
              <a:rPr lang="en-US" smtClean="0"/>
              <a:t>12/27/2014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1BFD32-24B2-477C-B6FC-3955E4E5E61E}" type="slidenum">
              <a:rPr lang="en-US" smtClean="0"/>
              <a:t>‹#›</a:t>
            </a:fld>
            <a:endParaRPr lang="en-US"/>
          </a:p>
        </p:txBody>
      </p:sp>
    </p:spTree>
    <p:extLst>
      <p:ext uri="{BB962C8B-B14F-4D97-AF65-F5344CB8AC3E}">
        <p14:creationId xmlns:p14="http://schemas.microsoft.com/office/powerpoint/2010/main" val="1824945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solidFill>
                  <a:schemeClr val="bg1"/>
                </a:solidFill>
                <a:latin typeface="Futura Md BT" panose="020B0602020204020303" pitchFamily="34" charset="0"/>
              </a:rPr>
              <a:t>A Teenager’s</a:t>
            </a:r>
            <a:r>
              <a:rPr lang="en-US" dirty="0">
                <a:solidFill>
                  <a:schemeClr val="bg1"/>
                </a:solidFill>
                <a:latin typeface="Futura Md BT" panose="020B0602020204020303" pitchFamily="34" charset="0"/>
              </a:rPr>
              <a:t> </a:t>
            </a:r>
            <a:r>
              <a:rPr lang="en-US" dirty="0" smtClean="0">
                <a:solidFill>
                  <a:schemeClr val="bg1"/>
                </a:solidFill>
                <a:latin typeface="Futura Md BT" panose="020B0602020204020303" pitchFamily="34" charset="0"/>
              </a:rPr>
              <a:t>Guide To Asexuality</a:t>
            </a:r>
          </a:p>
        </p:txBody>
      </p:sp>
      <p:sp>
        <p:nvSpPr>
          <p:cNvPr id="6" name="Title 5"/>
          <p:cNvSpPr>
            <a:spLocks noGrp="1"/>
          </p:cNvSpPr>
          <p:nvPr>
            <p:ph type="ctrTitle"/>
          </p:nvPr>
        </p:nvSpPr>
        <p:spPr/>
        <p:txBody>
          <a:bodyPr/>
          <a:lstStyle/>
          <a:p>
            <a:r>
              <a:rPr lang="en-US" dirty="0" smtClean="0">
                <a:solidFill>
                  <a:schemeClr val="bg1"/>
                </a:solidFill>
                <a:latin typeface="Segoe Print" panose="02000600000000000000" pitchFamily="2" charset="0"/>
              </a:rPr>
              <a:t>Am I Ace?</a:t>
            </a:r>
            <a:endParaRPr lang="en-US" dirty="0">
              <a:solidFill>
                <a:schemeClr val="bg1"/>
              </a:solidFill>
              <a:latin typeface="Segoe Print" panose="02000600000000000000" pitchFamily="2" charset="0"/>
            </a:endParaRPr>
          </a:p>
        </p:txBody>
      </p:sp>
    </p:spTree>
    <p:extLst>
      <p:ext uri="{BB962C8B-B14F-4D97-AF65-F5344CB8AC3E}">
        <p14:creationId xmlns:p14="http://schemas.microsoft.com/office/powerpoint/2010/main" val="3175487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More Information</a:t>
            </a:r>
            <a:endParaRPr lang="en-US" dirty="0"/>
          </a:p>
        </p:txBody>
      </p:sp>
      <p:sp>
        <p:nvSpPr>
          <p:cNvPr id="3" name="Content Placeholder 2"/>
          <p:cNvSpPr>
            <a:spLocks noGrp="1"/>
          </p:cNvSpPr>
          <p:nvPr>
            <p:ph idx="1"/>
          </p:nvPr>
        </p:nvSpPr>
        <p:spPr>
          <a:xfrm>
            <a:off x="457200" y="1219200"/>
            <a:ext cx="8229600" cy="685800"/>
          </a:xfrm>
        </p:spPr>
        <p:txBody>
          <a:bodyPr>
            <a:normAutofit fontScale="85000" lnSpcReduction="10000"/>
          </a:bodyPr>
          <a:lstStyle/>
          <a:p>
            <a:pPr marL="0" indent="0" algn="ctr">
              <a:buNone/>
            </a:pPr>
            <a:r>
              <a:rPr lang="en-US" dirty="0"/>
              <a:t>http://www.whatisasexuality.com/am-i-ace/teen/</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733800" y="1981200"/>
            <a:ext cx="19050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57200" y="4768335"/>
            <a:ext cx="8229600" cy="523220"/>
          </a:xfrm>
          <a:prstGeom prst="rect">
            <a:avLst/>
          </a:prstGeom>
          <a:noFill/>
        </p:spPr>
        <p:txBody>
          <a:bodyPr wrap="square" rtlCol="0">
            <a:spAutoFit/>
          </a:bodyPr>
          <a:lstStyle/>
          <a:p>
            <a:pPr algn="ctr"/>
            <a:r>
              <a:rPr lang="en-US" sz="2800" b="1" dirty="0" smtClean="0">
                <a:solidFill>
                  <a:schemeClr val="bg1"/>
                </a:solidFill>
                <a:latin typeface="Segoe Print" panose="02000600000000000000" pitchFamily="2" charset="0"/>
              </a:rPr>
              <a:t>Produced By</a:t>
            </a:r>
            <a:endParaRPr lang="en-US" sz="2800" b="1" dirty="0">
              <a:solidFill>
                <a:schemeClr val="bg1"/>
              </a:solidFill>
              <a:latin typeface="Segoe Print" panose="02000600000000000000" pitchFamily="2" charset="0"/>
            </a:endParaRPr>
          </a:p>
        </p:txBody>
      </p:sp>
      <p:pic>
        <p:nvPicPr>
          <p:cNvPr id="6"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0300" y="5291555"/>
            <a:ext cx="4572000" cy="1391066"/>
          </a:xfrm>
          <a:prstGeom prst="rect">
            <a:avLst/>
          </a:prstGeom>
        </p:spPr>
      </p:pic>
    </p:spTree>
    <p:extLst>
      <p:ext uri="{BB962C8B-B14F-4D97-AF65-F5344CB8AC3E}">
        <p14:creationId xmlns:p14="http://schemas.microsoft.com/office/powerpoint/2010/main" val="3394041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 I Asexual?</a:t>
            </a:r>
            <a:endParaRPr lang="en-US" dirty="0"/>
          </a:p>
        </p:txBody>
      </p:sp>
      <p:sp>
        <p:nvSpPr>
          <p:cNvPr id="3" name="Content Placeholder 2"/>
          <p:cNvSpPr>
            <a:spLocks noGrp="1"/>
          </p:cNvSpPr>
          <p:nvPr>
            <p:ph idx="1"/>
          </p:nvPr>
        </p:nvSpPr>
        <p:spPr/>
        <p:txBody>
          <a:bodyPr>
            <a:normAutofit fontScale="77500" lnSpcReduction="20000"/>
          </a:bodyPr>
          <a:lstStyle/>
          <a:p>
            <a:pPr marL="0" indent="0" algn="ctr">
              <a:buNone/>
            </a:pPr>
            <a:r>
              <a:rPr lang="en-US" sz="2400" dirty="0" smtClean="0"/>
              <a:t>You’re not into sex the way other people are.  You’re not sure you really get what people mean when they say someone is “hot” or “sexy”.  Maybe you’ve even had to fake an interest in someone in order to fit in.</a:t>
            </a:r>
          </a:p>
          <a:p>
            <a:pPr marL="0" indent="0" algn="ctr">
              <a:buNone/>
            </a:pPr>
            <a:endParaRPr lang="en-US" sz="2400" dirty="0" smtClean="0"/>
          </a:p>
          <a:p>
            <a:pPr marL="0" indent="0" algn="ctr">
              <a:buNone/>
            </a:pPr>
            <a:r>
              <a:rPr lang="en-US" sz="2400" dirty="0"/>
              <a:t>Everyone told you that you’d start to like boys or girls by now.  Maybe even both.  But no one really gets your motor running.</a:t>
            </a:r>
          </a:p>
          <a:p>
            <a:pPr marL="0" indent="0" algn="ctr">
              <a:buNone/>
            </a:pPr>
            <a:endParaRPr lang="en-US" sz="2400" dirty="0"/>
          </a:p>
          <a:p>
            <a:pPr marL="0" indent="0" algn="ctr">
              <a:buNone/>
            </a:pPr>
            <a:r>
              <a:rPr lang="en-US" sz="2400" dirty="0" smtClean="0"/>
              <a:t>No </a:t>
            </a:r>
            <a:r>
              <a:rPr lang="en-US" sz="2400" dirty="0"/>
              <a:t>one told you </a:t>
            </a:r>
            <a:r>
              <a:rPr lang="en-US" sz="2400" i="1" dirty="0"/>
              <a:t>that</a:t>
            </a:r>
            <a:r>
              <a:rPr lang="en-US" sz="2400" dirty="0"/>
              <a:t> was a possibility.  You feel alone.  You feel broken</a:t>
            </a:r>
            <a:r>
              <a:rPr lang="en-US" sz="2400" dirty="0" smtClean="0"/>
              <a:t>.</a:t>
            </a:r>
          </a:p>
          <a:p>
            <a:pPr marL="0" indent="0" algn="ctr">
              <a:buNone/>
            </a:pPr>
            <a:endParaRPr lang="en-US" sz="2400" dirty="0"/>
          </a:p>
          <a:p>
            <a:pPr marL="0" indent="0" algn="ctr">
              <a:buNone/>
            </a:pPr>
            <a:r>
              <a:rPr lang="en-US" sz="4600" dirty="0" smtClean="0"/>
              <a:t>You are </a:t>
            </a:r>
            <a:r>
              <a:rPr lang="en-US" sz="4600" dirty="0"/>
              <a:t>not broken.</a:t>
            </a:r>
          </a:p>
          <a:p>
            <a:pPr marL="0" indent="0" algn="ctr">
              <a:buNone/>
            </a:pPr>
            <a:r>
              <a:rPr lang="en-US" sz="4600" dirty="0" smtClean="0"/>
              <a:t>You are </a:t>
            </a:r>
            <a:r>
              <a:rPr lang="en-US" sz="4600" dirty="0"/>
              <a:t>not alone.</a:t>
            </a:r>
          </a:p>
          <a:p>
            <a:pPr marL="0" indent="0" algn="ctr">
              <a:buNone/>
            </a:pPr>
            <a:r>
              <a:rPr lang="en-US" sz="5200" b="1" dirty="0" smtClean="0"/>
              <a:t>You might be asexual</a:t>
            </a:r>
            <a:r>
              <a:rPr lang="en-US" sz="5200" b="1" dirty="0"/>
              <a:t>.</a:t>
            </a:r>
          </a:p>
        </p:txBody>
      </p:sp>
    </p:spTree>
    <p:extLst>
      <p:ext uri="{BB962C8B-B14F-4D97-AF65-F5344CB8AC3E}">
        <p14:creationId xmlns:p14="http://schemas.microsoft.com/office/powerpoint/2010/main" val="178597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Asexuality?</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dirty="0"/>
              <a:t>Asexuality is a sexual orientation, like being straight or gay</a:t>
            </a:r>
            <a:r>
              <a:rPr lang="en-US" dirty="0" smtClean="0"/>
              <a:t>.</a:t>
            </a:r>
          </a:p>
          <a:p>
            <a:pPr marL="0" indent="0" algn="ctr">
              <a:buNone/>
            </a:pPr>
            <a:endParaRPr lang="en-US" dirty="0" smtClean="0"/>
          </a:p>
          <a:p>
            <a:pPr marL="0" indent="0" algn="ctr">
              <a:buNone/>
            </a:pPr>
            <a:r>
              <a:rPr lang="en-US" dirty="0" smtClean="0"/>
              <a:t>When </a:t>
            </a:r>
            <a:r>
              <a:rPr lang="en-US" dirty="0"/>
              <a:t>someone is asexual, or “ace” as it’s called, they’re not really into anyone in </a:t>
            </a:r>
            <a:r>
              <a:rPr lang="en-US" dirty="0" smtClean="0"/>
              <a:t>“that way”.</a:t>
            </a:r>
          </a:p>
          <a:p>
            <a:pPr marL="0" indent="0" algn="ctr">
              <a:buNone/>
            </a:pPr>
            <a:endParaRPr lang="en-US" dirty="0" smtClean="0"/>
          </a:p>
          <a:p>
            <a:pPr marL="0" indent="0" algn="ctr">
              <a:buNone/>
            </a:pPr>
            <a:r>
              <a:rPr lang="en-US" sz="3900" b="1" dirty="0" smtClean="0"/>
              <a:t>They </a:t>
            </a:r>
            <a:r>
              <a:rPr lang="en-US" sz="3900" b="1" dirty="0"/>
              <a:t>simply don’t experience sexual </a:t>
            </a:r>
            <a:r>
              <a:rPr lang="en-US" sz="3900" b="1" dirty="0" smtClean="0"/>
              <a:t>attraction.</a:t>
            </a:r>
            <a:endParaRPr lang="en-US" sz="3900" b="1" dirty="0"/>
          </a:p>
        </p:txBody>
      </p:sp>
    </p:spTree>
    <p:extLst>
      <p:ext uri="{BB962C8B-B14F-4D97-AF65-F5344CB8AC3E}">
        <p14:creationId xmlns:p14="http://schemas.microsoft.com/office/powerpoint/2010/main" val="2995818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Can I Tell</a:t>
            </a:r>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If you think you might be asexual, ask yourself these questions:</a:t>
            </a:r>
          </a:p>
          <a:p>
            <a:r>
              <a:rPr lang="en-US" sz="2200" dirty="0" smtClean="0"/>
              <a:t>Have I never (or very rarely) experienced sexual attraction?</a:t>
            </a:r>
          </a:p>
          <a:p>
            <a:r>
              <a:rPr lang="en-US" sz="2200" dirty="0" smtClean="0"/>
              <a:t>Am I generally disinterested in sex?</a:t>
            </a:r>
          </a:p>
          <a:p>
            <a:r>
              <a:rPr lang="en-US" sz="2200" dirty="0" smtClean="0"/>
              <a:t>Is my interest in sex more scientific than emotional?</a:t>
            </a:r>
          </a:p>
          <a:p>
            <a:r>
              <a:rPr lang="en-US" sz="2200" dirty="0" smtClean="0"/>
              <a:t>Was my experience of having sex closer to “meh” than fireworks and supernovas?</a:t>
            </a:r>
          </a:p>
          <a:p>
            <a:r>
              <a:rPr lang="en-US" sz="2200" dirty="0" smtClean="0"/>
              <a:t>Do I feel left out or confused when others discuss sex?</a:t>
            </a:r>
          </a:p>
          <a:p>
            <a:r>
              <a:rPr lang="en-US" sz="2200" dirty="0" smtClean="0"/>
              <a:t>Have I ever had to pretend to be interested in someone in order to “fit in”?</a:t>
            </a:r>
          </a:p>
          <a:p>
            <a:r>
              <a:rPr lang="en-US" sz="2200" dirty="0" smtClean="0"/>
              <a:t>Have I ever felt “broken” because I don’t experience sexual feelings like those around me?</a:t>
            </a:r>
          </a:p>
          <a:p>
            <a:r>
              <a:rPr lang="en-US" sz="2200" dirty="0" smtClean="0"/>
              <a:t>Have I ever felt that I was straight “by default” or bi/pan because I was equally (dis)interested in all genders?</a:t>
            </a:r>
          </a:p>
          <a:p>
            <a:r>
              <a:rPr lang="en-US" sz="2200" dirty="0" smtClean="0"/>
              <a:t>Have I ever gone out with someone or had sex because “That’s what I’m supposed </a:t>
            </a:r>
            <a:r>
              <a:rPr lang="en-US" sz="2200" smtClean="0"/>
              <a:t>to do”?</a:t>
            </a:r>
            <a:endParaRPr lang="en-US" sz="2200" dirty="0" smtClean="0"/>
          </a:p>
          <a:p>
            <a:endParaRPr lang="en-US" dirty="0"/>
          </a:p>
          <a:p>
            <a:pPr marL="0" indent="0">
              <a:buNone/>
            </a:pPr>
            <a:r>
              <a:rPr lang="en-US" dirty="0" smtClean="0"/>
              <a:t>While this isn’t a diagnostic checklist, if you answered “yes” to one or more of these questions, you may want to learn more about asexuality to see if it fits you.</a:t>
            </a:r>
            <a:endParaRPr lang="en-US" dirty="0"/>
          </a:p>
        </p:txBody>
      </p:sp>
    </p:spTree>
    <p:extLst>
      <p:ext uri="{BB962C8B-B14F-4D97-AF65-F5344CB8AC3E}">
        <p14:creationId xmlns:p14="http://schemas.microsoft.com/office/powerpoint/2010/main" val="2307168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What If I’ve…</a:t>
            </a:r>
            <a:endParaRPr lang="en-US" dirty="0"/>
          </a:p>
        </p:txBody>
      </p:sp>
      <p:sp>
        <p:nvSpPr>
          <p:cNvPr id="3" name="Content Placeholder 2"/>
          <p:cNvSpPr>
            <a:spLocks noGrp="1"/>
          </p:cNvSpPr>
          <p:nvPr>
            <p:ph idx="1"/>
          </p:nvPr>
        </p:nvSpPr>
        <p:spPr/>
        <p:txBody>
          <a:bodyPr/>
          <a:lstStyle/>
          <a:p>
            <a:pPr marL="0" indent="0" algn="ctr">
              <a:buNone/>
            </a:pPr>
            <a:r>
              <a:rPr lang="en-US" dirty="0"/>
              <a:t>A lot of people doubt that they’re asexual because of something they do or have done.  Usually, this doubt is silly.  Asexuality is about attraction, not action</a:t>
            </a:r>
            <a:r>
              <a:rPr lang="en-US" dirty="0" smtClean="0"/>
              <a:t>.</a:t>
            </a:r>
          </a:p>
          <a:p>
            <a:pPr marL="0" indent="0" algn="ctr">
              <a:buNone/>
            </a:pPr>
            <a:endParaRPr lang="en-US" dirty="0" smtClean="0"/>
          </a:p>
          <a:p>
            <a:pPr marL="0" indent="0" algn="ctr">
              <a:buNone/>
            </a:pPr>
            <a:r>
              <a:rPr lang="en-US" sz="3600" b="1" dirty="0" smtClean="0"/>
              <a:t>It’s </a:t>
            </a:r>
            <a:r>
              <a:rPr lang="en-US" sz="3600" b="1" dirty="0"/>
              <a:t>how you feel, not what you do.</a:t>
            </a:r>
          </a:p>
        </p:txBody>
      </p:sp>
    </p:spTree>
    <p:extLst>
      <p:ext uri="{BB962C8B-B14F-4D97-AF65-F5344CB8AC3E}">
        <p14:creationId xmlns:p14="http://schemas.microsoft.com/office/powerpoint/2010/main" val="3302653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You Can Still Be Asexual…</a:t>
            </a:r>
            <a:endParaRPr lang="en-US" dirty="0"/>
          </a:p>
        </p:txBody>
      </p:sp>
      <p:sp>
        <p:nvSpPr>
          <p:cNvPr id="3" name="Content Placeholder 2"/>
          <p:cNvSpPr>
            <a:spLocks noGrp="1"/>
          </p:cNvSpPr>
          <p:nvPr>
            <p:ph idx="1"/>
          </p:nvPr>
        </p:nvSpPr>
        <p:spPr/>
        <p:txBody>
          <a:bodyPr>
            <a:normAutofit fontScale="70000" lnSpcReduction="20000"/>
          </a:bodyPr>
          <a:lstStyle/>
          <a:p>
            <a:r>
              <a:rPr lang="en-US" sz="2800" dirty="0" smtClean="0"/>
              <a:t>…even if you think someone is good looking.</a:t>
            </a:r>
          </a:p>
          <a:p>
            <a:r>
              <a:rPr lang="en-US" sz="2800" dirty="0" smtClean="0"/>
              <a:t>…even if you’re dating.</a:t>
            </a:r>
          </a:p>
          <a:p>
            <a:r>
              <a:rPr lang="en-US" sz="2800" dirty="0" smtClean="0"/>
              <a:t>…even if you’ve kissed someone.</a:t>
            </a:r>
          </a:p>
          <a:p>
            <a:r>
              <a:rPr lang="en-US" sz="2800" dirty="0" smtClean="0"/>
              <a:t>…even if you’ve fallen in love.</a:t>
            </a:r>
          </a:p>
          <a:p>
            <a:r>
              <a:rPr lang="en-US" sz="2800" dirty="0" smtClean="0"/>
              <a:t>…even if you’ve told dirty jokes.</a:t>
            </a:r>
          </a:p>
          <a:p>
            <a:r>
              <a:rPr lang="en-US" sz="2800" dirty="0" smtClean="0"/>
              <a:t>…even if you’ve gotten aroused.</a:t>
            </a:r>
          </a:p>
          <a:p>
            <a:r>
              <a:rPr lang="en-US" sz="2800" dirty="0" smtClean="0"/>
              <a:t>…even if you touch yourself.</a:t>
            </a:r>
          </a:p>
          <a:p>
            <a:r>
              <a:rPr lang="en-US" sz="2800" dirty="0" smtClean="0"/>
              <a:t>…even if you’re curious about sex.</a:t>
            </a:r>
          </a:p>
          <a:p>
            <a:r>
              <a:rPr lang="en-US" sz="2800" dirty="0" smtClean="0"/>
              <a:t>…even if you’ve had sex.</a:t>
            </a:r>
          </a:p>
          <a:p>
            <a:r>
              <a:rPr lang="en-US" sz="2800" dirty="0" smtClean="0"/>
              <a:t>…even if you haven’t done any of those things.</a:t>
            </a:r>
          </a:p>
          <a:p>
            <a:endParaRPr lang="en-US" sz="2800" dirty="0" smtClean="0"/>
          </a:p>
          <a:p>
            <a:pPr marL="0" indent="0" algn="ctr">
              <a:buNone/>
            </a:pPr>
            <a:r>
              <a:rPr lang="en-US" sz="2800" b="1" dirty="0" smtClean="0"/>
              <a:t>Remember, asexuality is about a lack of sexual attraction, not about anything you’ve done or haven’t done.  </a:t>
            </a:r>
            <a:endParaRPr lang="en-US" sz="2800" b="1" dirty="0"/>
          </a:p>
        </p:txBody>
      </p:sp>
    </p:spTree>
    <p:extLst>
      <p:ext uri="{BB962C8B-B14F-4D97-AF65-F5344CB8AC3E}">
        <p14:creationId xmlns:p14="http://schemas.microsoft.com/office/powerpoint/2010/main" val="3911481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Know For Sure?</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There’s no “Asexuality Test” that will prove it one way or the other.</a:t>
            </a:r>
          </a:p>
          <a:p>
            <a:endParaRPr lang="en-US" dirty="0" smtClean="0"/>
          </a:p>
          <a:p>
            <a:r>
              <a:rPr lang="en-US" dirty="0" smtClean="0"/>
              <a:t>There are a number of asexuality related websites and blogs which are full of in-depth information.</a:t>
            </a:r>
          </a:p>
          <a:p>
            <a:endParaRPr lang="en-US" dirty="0" smtClean="0"/>
          </a:p>
          <a:p>
            <a:r>
              <a:rPr lang="en-US" dirty="0"/>
              <a:t>Take all the time you need to think about it and do all the research you need.  There’s no rush.  </a:t>
            </a:r>
            <a:endParaRPr lang="en-US" dirty="0" smtClean="0"/>
          </a:p>
          <a:p>
            <a:endParaRPr lang="en-US" dirty="0" smtClean="0"/>
          </a:p>
          <a:p>
            <a:r>
              <a:rPr lang="en-US" dirty="0" smtClean="0"/>
              <a:t>If asexuality is close to how you feel, but doesn’t quite fit completely, maybe gray-asexuality or demisexuality would be a better fit.</a:t>
            </a:r>
          </a:p>
          <a:p>
            <a:endParaRPr lang="en-US" dirty="0" smtClean="0"/>
          </a:p>
          <a:p>
            <a:r>
              <a:rPr lang="en-US" dirty="0" smtClean="0"/>
              <a:t>And it’s OK to change or refine how you identify as you learn more about yourself.</a:t>
            </a:r>
          </a:p>
          <a:p>
            <a:endParaRPr lang="en-US" dirty="0"/>
          </a:p>
          <a:p>
            <a:pPr marL="0" indent="0" algn="ctr">
              <a:buNone/>
            </a:pPr>
            <a:r>
              <a:rPr lang="en-US" sz="2900" b="1" dirty="0" smtClean="0"/>
              <a:t>Some people decide the word “asexual” fits them the instant they hear it.</a:t>
            </a:r>
          </a:p>
          <a:p>
            <a:pPr marL="0" indent="0" algn="ctr">
              <a:buNone/>
            </a:pPr>
            <a:r>
              <a:rPr lang="en-US" sz="2900" b="1" dirty="0" smtClean="0"/>
              <a:t>Others take years to become comfortable with the term.</a:t>
            </a:r>
          </a:p>
          <a:p>
            <a:pPr marL="0" indent="0" algn="ctr">
              <a:buNone/>
            </a:pPr>
            <a:r>
              <a:rPr lang="en-US" sz="2900" b="1" dirty="0" smtClean="0"/>
              <a:t>It’s perfectly fine either way.</a:t>
            </a:r>
            <a:endParaRPr lang="en-US" sz="2900" b="1" dirty="0"/>
          </a:p>
        </p:txBody>
      </p:sp>
    </p:spTree>
    <p:extLst>
      <p:ext uri="{BB962C8B-B14F-4D97-AF65-F5344CB8AC3E}">
        <p14:creationId xmlns:p14="http://schemas.microsoft.com/office/powerpoint/2010/main" val="41624926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Objections</a:t>
            </a:r>
            <a:br>
              <a:rPr lang="en-US" dirty="0" smtClean="0"/>
            </a:br>
            <a:r>
              <a:rPr lang="en-US" sz="2000" dirty="0" smtClean="0"/>
              <a:t>(And Why They’re Wrong…)</a:t>
            </a:r>
            <a:endParaRPr lang="en-US" sz="2000"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smtClean="0"/>
              <a:t>“You’re too </a:t>
            </a:r>
            <a:r>
              <a:rPr lang="en-US" sz="3400" b="1" dirty="0" smtClean="0"/>
              <a:t>young</a:t>
            </a:r>
            <a:r>
              <a:rPr lang="en-US" b="1" dirty="0" smtClean="0"/>
              <a:t>!”</a:t>
            </a:r>
          </a:p>
          <a:p>
            <a:pPr marL="0" indent="0">
              <a:buNone/>
            </a:pPr>
            <a:r>
              <a:rPr lang="en-US" sz="1700" dirty="0" smtClean="0"/>
              <a:t>No one would raise this objection to someone your age talking about a straight crush.  You are old enough to know how you feel, even if how you feel is “No thanks.”</a:t>
            </a:r>
          </a:p>
          <a:p>
            <a:pPr marL="0" indent="0">
              <a:buNone/>
            </a:pPr>
            <a:endParaRPr lang="en-US" sz="1900" dirty="0" smtClean="0"/>
          </a:p>
          <a:p>
            <a:pPr marL="0" indent="0">
              <a:buNone/>
            </a:pPr>
            <a:r>
              <a:rPr lang="en-US" b="1" dirty="0" smtClean="0"/>
              <a:t>“That’s not </a:t>
            </a:r>
            <a:r>
              <a:rPr lang="en-US" sz="3400" b="1" dirty="0" smtClean="0"/>
              <a:t>what</a:t>
            </a:r>
            <a:r>
              <a:rPr lang="en-US" b="1" dirty="0" smtClean="0"/>
              <a:t> it means!”</a:t>
            </a:r>
          </a:p>
          <a:p>
            <a:pPr marL="0" indent="0">
              <a:buNone/>
            </a:pPr>
            <a:r>
              <a:rPr lang="en-US" sz="1700" dirty="0" smtClean="0"/>
              <a:t>Words can have multiple meanings.  Like “straight” or “gay”.</a:t>
            </a:r>
          </a:p>
          <a:p>
            <a:pPr marL="0" indent="0">
              <a:buNone/>
            </a:pPr>
            <a:endParaRPr lang="en-US" sz="1900" dirty="0" smtClean="0"/>
          </a:p>
          <a:p>
            <a:pPr marL="0" indent="0">
              <a:buNone/>
            </a:pPr>
            <a:r>
              <a:rPr lang="en-US" b="1" dirty="0" smtClean="0"/>
              <a:t>“You </a:t>
            </a:r>
            <a:r>
              <a:rPr lang="en-US" sz="3400" b="1" dirty="0" smtClean="0"/>
              <a:t>should</a:t>
            </a:r>
            <a:r>
              <a:rPr lang="en-US" b="1" dirty="0" smtClean="0"/>
              <a:t> try it first!”</a:t>
            </a:r>
          </a:p>
          <a:p>
            <a:pPr marL="0" indent="0">
              <a:buNone/>
            </a:pPr>
            <a:r>
              <a:rPr lang="en-US" sz="1700" dirty="0" smtClean="0"/>
              <a:t>You don’t have to try something to know you’re not interested.</a:t>
            </a:r>
          </a:p>
          <a:p>
            <a:pPr marL="0" indent="0">
              <a:buNone/>
            </a:pPr>
            <a:endParaRPr lang="en-US" sz="1900" dirty="0" smtClean="0"/>
          </a:p>
          <a:p>
            <a:pPr marL="0" indent="0">
              <a:buNone/>
            </a:pPr>
            <a:r>
              <a:rPr lang="en-US" b="1" dirty="0" smtClean="0"/>
              <a:t>“That’s </a:t>
            </a:r>
            <a:r>
              <a:rPr lang="en-US" sz="3400" b="1" dirty="0" smtClean="0"/>
              <a:t>just</a:t>
            </a:r>
            <a:r>
              <a:rPr lang="en-US" b="1" dirty="0" smtClean="0"/>
              <a:t> celibacy!”</a:t>
            </a:r>
          </a:p>
          <a:p>
            <a:pPr marL="0" indent="0">
              <a:buNone/>
            </a:pPr>
            <a:r>
              <a:rPr lang="en-US" sz="1800" dirty="0" smtClean="0"/>
              <a:t>Asexuality is not about not having sex, it’s about not having sexual attraction toward anyone.</a:t>
            </a:r>
          </a:p>
          <a:p>
            <a:pPr marL="0" indent="0">
              <a:buNone/>
            </a:pPr>
            <a:endParaRPr lang="en-US" sz="2100" dirty="0" smtClean="0"/>
          </a:p>
          <a:p>
            <a:pPr marL="0" indent="0">
              <a:buNone/>
            </a:pPr>
            <a:r>
              <a:rPr lang="en-US" b="1" dirty="0" smtClean="0"/>
              <a:t>“It’s not real!”</a:t>
            </a:r>
          </a:p>
          <a:p>
            <a:pPr marL="0" indent="0">
              <a:buNone/>
            </a:pPr>
            <a:r>
              <a:rPr lang="en-US" sz="1800" smtClean="0"/>
              <a:t>Asexuality </a:t>
            </a:r>
            <a:r>
              <a:rPr lang="en-US" sz="1800" smtClean="0"/>
              <a:t>is most </a:t>
            </a:r>
            <a:r>
              <a:rPr lang="en-US" sz="1800" dirty="0" smtClean="0"/>
              <a:t>definitely real.  Many well-respected researchers and even the American Psychiatric Association recognize it as a valid sexual orientation.</a:t>
            </a:r>
          </a:p>
          <a:p>
            <a:pPr marL="0" indent="0">
              <a:buNone/>
            </a:pPr>
            <a:endParaRPr lang="en-US" sz="2000" dirty="0"/>
          </a:p>
          <a:p>
            <a:pPr marL="0" indent="0" algn="ctr">
              <a:buNone/>
            </a:pPr>
            <a:r>
              <a:rPr lang="en-US" sz="2900" b="1" dirty="0" smtClean="0"/>
              <a:t>Remember, most people have never even heard of asexuality, </a:t>
            </a:r>
          </a:p>
          <a:p>
            <a:pPr marL="0" indent="0" algn="ctr">
              <a:buNone/>
            </a:pPr>
            <a:r>
              <a:rPr lang="en-US" sz="2900" b="1" dirty="0" smtClean="0"/>
              <a:t>so they often have no idea what they’re talking about.</a:t>
            </a:r>
            <a:endParaRPr lang="en-US" sz="2900" b="1" dirty="0"/>
          </a:p>
        </p:txBody>
      </p:sp>
    </p:spTree>
    <p:extLst>
      <p:ext uri="{BB962C8B-B14F-4D97-AF65-F5344CB8AC3E}">
        <p14:creationId xmlns:p14="http://schemas.microsoft.com/office/powerpoint/2010/main" val="8462121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Importantly…</a:t>
            </a:r>
            <a:endParaRPr lang="en-US" dirty="0"/>
          </a:p>
        </p:txBody>
      </p:sp>
      <p:sp>
        <p:nvSpPr>
          <p:cNvPr id="3" name="Content Placeholder 2"/>
          <p:cNvSpPr>
            <a:spLocks noGrp="1"/>
          </p:cNvSpPr>
          <p:nvPr>
            <p:ph idx="1"/>
          </p:nvPr>
        </p:nvSpPr>
        <p:spPr/>
        <p:txBody>
          <a:bodyPr>
            <a:normAutofit fontScale="77500" lnSpcReduction="20000"/>
          </a:bodyPr>
          <a:lstStyle/>
          <a:p>
            <a:pPr marL="0" indent="0" algn="ctr">
              <a:buNone/>
            </a:pPr>
            <a:r>
              <a:rPr lang="en-US" sz="6000" b="1" dirty="0" smtClean="0"/>
              <a:t>You are not alone.</a:t>
            </a:r>
          </a:p>
          <a:p>
            <a:pPr marL="0" indent="0">
              <a:buNone/>
            </a:pPr>
            <a:endParaRPr lang="en-US" dirty="0"/>
          </a:p>
          <a:p>
            <a:pPr marL="0" indent="0" algn="ctr">
              <a:buNone/>
            </a:pPr>
            <a:r>
              <a:rPr lang="en-US" dirty="0" smtClean="0"/>
              <a:t>At least 1 out of every 100 people are asexual.</a:t>
            </a:r>
          </a:p>
          <a:p>
            <a:pPr marL="0" indent="0" algn="ctr">
              <a:buNone/>
            </a:pPr>
            <a:endParaRPr lang="en-US" dirty="0" smtClean="0"/>
          </a:p>
          <a:p>
            <a:pPr marL="0" indent="0" algn="ctr">
              <a:buNone/>
            </a:pPr>
            <a:r>
              <a:rPr lang="en-US" sz="2400" dirty="0" smtClean="0"/>
              <a:t>That means:</a:t>
            </a:r>
          </a:p>
          <a:p>
            <a:pPr marL="0" indent="0" algn="ctr">
              <a:buNone/>
            </a:pPr>
            <a:r>
              <a:rPr lang="en-US" sz="2400" dirty="0" smtClean="0"/>
              <a:t>There are probably </a:t>
            </a:r>
            <a:r>
              <a:rPr lang="en-US" sz="2800" b="1" dirty="0" smtClean="0"/>
              <a:t>a dozen </a:t>
            </a:r>
            <a:r>
              <a:rPr lang="en-US" sz="2400" dirty="0" smtClean="0"/>
              <a:t>in your </a:t>
            </a:r>
            <a:r>
              <a:rPr lang="en-US" sz="2800" b="1" dirty="0" smtClean="0"/>
              <a:t>school</a:t>
            </a:r>
            <a:r>
              <a:rPr lang="en-US" sz="2400" dirty="0" smtClean="0"/>
              <a:t>.</a:t>
            </a:r>
          </a:p>
          <a:p>
            <a:pPr marL="0" indent="0" algn="ctr">
              <a:buNone/>
            </a:pPr>
            <a:r>
              <a:rPr lang="en-US" sz="2400" dirty="0" smtClean="0"/>
              <a:t>There are probably </a:t>
            </a:r>
            <a:r>
              <a:rPr lang="en-US" sz="2800" b="1" dirty="0" smtClean="0"/>
              <a:t>a couple hundred </a:t>
            </a:r>
            <a:r>
              <a:rPr lang="en-US" sz="2400" dirty="0" smtClean="0"/>
              <a:t>in your </a:t>
            </a:r>
            <a:r>
              <a:rPr lang="en-US" sz="2800" b="1" dirty="0" smtClean="0"/>
              <a:t>town</a:t>
            </a:r>
            <a:r>
              <a:rPr lang="en-US" sz="2400" dirty="0" smtClean="0"/>
              <a:t>.</a:t>
            </a:r>
          </a:p>
          <a:p>
            <a:pPr marL="0" indent="0" algn="ctr">
              <a:buNone/>
            </a:pPr>
            <a:r>
              <a:rPr lang="en-US" sz="2400" dirty="0" smtClean="0"/>
              <a:t>There are probably </a:t>
            </a:r>
            <a:r>
              <a:rPr lang="en-US" sz="2800" b="1" dirty="0" smtClean="0"/>
              <a:t>thousands</a:t>
            </a:r>
            <a:r>
              <a:rPr lang="en-US" sz="2400" dirty="0" smtClean="0"/>
              <a:t> in your </a:t>
            </a:r>
            <a:r>
              <a:rPr lang="en-US" sz="2800" b="1" dirty="0" smtClean="0"/>
              <a:t>country</a:t>
            </a:r>
            <a:r>
              <a:rPr lang="en-US" sz="2400" dirty="0" smtClean="0"/>
              <a:t>.</a:t>
            </a:r>
          </a:p>
          <a:p>
            <a:pPr marL="0" indent="0" algn="ctr">
              <a:buNone/>
            </a:pPr>
            <a:r>
              <a:rPr lang="en-US" sz="2400" dirty="0" smtClean="0"/>
              <a:t>There are </a:t>
            </a:r>
            <a:r>
              <a:rPr lang="en-US" sz="2800" b="1" dirty="0" smtClean="0"/>
              <a:t>millions</a:t>
            </a:r>
            <a:r>
              <a:rPr lang="en-US" sz="2400" dirty="0" smtClean="0"/>
              <a:t> in the </a:t>
            </a:r>
            <a:r>
              <a:rPr lang="en-US" sz="2600" b="1" dirty="0" smtClean="0"/>
              <a:t>world</a:t>
            </a:r>
            <a:r>
              <a:rPr lang="en-US" sz="2400" dirty="0" smtClean="0"/>
              <a:t>.</a:t>
            </a:r>
          </a:p>
          <a:p>
            <a:pPr marL="0" indent="0" algn="ctr">
              <a:buNone/>
            </a:pPr>
            <a:endParaRPr lang="en-US" dirty="0"/>
          </a:p>
          <a:p>
            <a:pPr marL="0" indent="0" algn="ctr">
              <a:buNone/>
            </a:pPr>
            <a:r>
              <a:rPr lang="en-US" sz="3600" i="1" dirty="0" smtClean="0"/>
              <a:t>We’re out here, even if you haven’t seen us yet.</a:t>
            </a:r>
            <a:endParaRPr lang="en-US" sz="3600" i="1" dirty="0"/>
          </a:p>
        </p:txBody>
      </p:sp>
    </p:spTree>
    <p:extLst>
      <p:ext uri="{BB962C8B-B14F-4D97-AF65-F5344CB8AC3E}">
        <p14:creationId xmlns:p14="http://schemas.microsoft.com/office/powerpoint/2010/main" val="3714645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873</Words>
  <Application>Microsoft Office PowerPoint</Application>
  <PresentationFormat>On-screen Show (4:3)</PresentationFormat>
  <Paragraphs>95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Futura Md BT</vt:lpstr>
      <vt:lpstr>Calibri</vt:lpstr>
      <vt:lpstr>Segoe Print</vt:lpstr>
      <vt:lpstr>Office Theme</vt:lpstr>
      <vt:lpstr>Am I Ace?</vt:lpstr>
      <vt:lpstr>Am I Asexual?</vt:lpstr>
      <vt:lpstr>What’s Asexuality?</vt:lpstr>
      <vt:lpstr>How Can I Tell?</vt:lpstr>
      <vt:lpstr>But What If I’ve…</vt:lpstr>
      <vt:lpstr>You Can Still Be Asexual…</vt:lpstr>
      <vt:lpstr>How Do I Know For Sure?</vt:lpstr>
      <vt:lpstr>Common Objections (And Why They’re Wrong…)</vt:lpstr>
      <vt:lpstr>Most Importantly…</vt:lpstr>
      <vt:lpstr>More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2014-10-26T01:17:08Z</dcterms:created>
  <dcterms:modified xsi:type="dcterms:W3CDTF">2014-12-28T02:49:30Z</dcterms:modified>
</cp:coreProperties>
</file>