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embeddedFontLst>
    <p:embeddedFont>
      <p:font typeface="Segoe Print" panose="02000600000000000000" pitchFamily="2" charset="0"/>
      <p:regular r:id="rId13"/>
      <p:bold r:id="rId14"/>
    </p:embeddedFont>
    <p:embeddedFont>
      <p:font typeface="Futura Md BT" panose="020B0602020204020303" pitchFamily="34" charset="0"/>
      <p:regular r:id="rId15"/>
      <p:bold r:id="rId16"/>
      <p:italic r:id="rId17"/>
      <p:boldItalic r:id="rId18"/>
    </p:embeddedFont>
    <p:embeddedFont>
      <p:font typeface="Calibri" panose="020F0502020204030204" pitchFamily="34" charset="0"/>
      <p:regular r:id="rId19"/>
      <p:bold r:id="rId20"/>
      <p:italic r:id="rId21"/>
      <p:boldItalic r:id="rId2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5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620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0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30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Segoe Print" panose="02000600000000000000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Futura Md BT" panose="020B0602020204020303" pitchFamily="34" charset="0"/>
              </a:defRPr>
            </a:lvl1pPr>
            <a:lvl2pPr>
              <a:defRPr>
                <a:solidFill>
                  <a:schemeClr val="bg1"/>
                </a:solidFill>
                <a:latin typeface="Futura Md BT" panose="020B0602020204020303" pitchFamily="34" charset="0"/>
              </a:defRPr>
            </a:lvl2pPr>
            <a:lvl3pPr>
              <a:defRPr>
                <a:solidFill>
                  <a:schemeClr val="bg1"/>
                </a:solidFill>
                <a:latin typeface="Futura Md BT" panose="020B0602020204020303" pitchFamily="34" charset="0"/>
              </a:defRPr>
            </a:lvl3pPr>
            <a:lvl4pPr>
              <a:defRPr>
                <a:solidFill>
                  <a:schemeClr val="bg1"/>
                </a:solidFill>
                <a:latin typeface="Futura Md BT" panose="020B0602020204020303" pitchFamily="34" charset="0"/>
              </a:defRPr>
            </a:lvl4pPr>
            <a:lvl5pPr>
              <a:defRPr>
                <a:solidFill>
                  <a:schemeClr val="bg1"/>
                </a:solidFill>
                <a:latin typeface="Futura Md BT" panose="020B06020202040203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9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1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61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25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94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3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D687C-738A-4991-B7B0-8B768DD6E63D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BFD32-24B2-477C-B6FC-3955E4E5E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94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Futura Md BT" panose="020B0602020204020303" pitchFamily="34" charset="0"/>
              </a:rPr>
              <a:t>An Orientation to an Orientation</a:t>
            </a:r>
            <a:endParaRPr lang="en-US" dirty="0">
              <a:solidFill>
                <a:schemeClr val="bg1"/>
              </a:solidFill>
              <a:latin typeface="Futura Md BT" panose="020B0602020204020303" pitchFamily="34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Segoe Print" panose="02000600000000000000" pitchFamily="2" charset="0"/>
              </a:rPr>
              <a:t>What is Asexuality?</a:t>
            </a:r>
            <a:endParaRPr lang="en-US" dirty="0">
              <a:solidFill>
                <a:schemeClr val="bg1"/>
              </a:solidFill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4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http</a:t>
            </a:r>
            <a:r>
              <a:rPr lang="en-US" dirty="0"/>
              <a:t>://www.whatisasexuality.com/intro/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38400"/>
            <a:ext cx="25146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04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Produced By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828800"/>
            <a:ext cx="8363840" cy="2544762"/>
          </a:xfrm>
        </p:spPr>
      </p:pic>
    </p:spTree>
    <p:extLst>
      <p:ext uri="{BB962C8B-B14F-4D97-AF65-F5344CB8AC3E}">
        <p14:creationId xmlns:p14="http://schemas.microsoft.com/office/powerpoint/2010/main" val="169576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Segoe Print" panose="02000600000000000000" pitchFamily="2" charset="0"/>
              </a:rPr>
              <a:t>What is Asexuality?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Futura Md BT" panose="020B0602020204020303" pitchFamily="34" charset="0"/>
              </a:rPr>
              <a:t>Asexuality is a sexual orientation characterized by a persistent lack of sexual attraction toward any gender.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Futura Md BT" panose="020B0602020204020303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Futura Md BT" panose="020B0602020204020303" pitchFamily="34" charset="0"/>
              </a:rPr>
              <a:t>At least 1% of people are believed to be asexual.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8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Is Asexual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An asexual person </a:t>
            </a:r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any:</a:t>
            </a:r>
          </a:p>
          <a:p>
            <a:r>
              <a:rPr lang="en-US" dirty="0" smtClean="0"/>
              <a:t>Sex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Age</a:t>
            </a:r>
          </a:p>
          <a:p>
            <a:r>
              <a:rPr lang="en-US" dirty="0" smtClean="0"/>
              <a:t>Ethnic Background</a:t>
            </a:r>
          </a:p>
          <a:p>
            <a:r>
              <a:rPr lang="en-US" dirty="0" smtClean="0"/>
              <a:t>Body Type</a:t>
            </a:r>
          </a:p>
          <a:p>
            <a:r>
              <a:rPr lang="en-US" dirty="0" smtClean="0"/>
              <a:t>Economic Status</a:t>
            </a:r>
          </a:p>
          <a:p>
            <a:r>
              <a:rPr lang="en-US" dirty="0" smtClean="0"/>
              <a:t>Religion</a:t>
            </a:r>
          </a:p>
          <a:p>
            <a:r>
              <a:rPr lang="en-US" dirty="0" smtClean="0"/>
              <a:t>Political Affiliation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In short:  There is no asexual “type”.</a:t>
            </a:r>
          </a:p>
        </p:txBody>
      </p:sp>
    </p:spTree>
    <p:extLst>
      <p:ext uri="{BB962C8B-B14F-4D97-AF65-F5344CB8AC3E}">
        <p14:creationId xmlns:p14="http://schemas.microsoft.com/office/powerpoint/2010/main" val="16061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Misunderstood </a:t>
            </a:r>
            <a:r>
              <a:rPr lang="en-US" dirty="0" smtClean="0"/>
              <a:t>Orientation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Asexuality is not an abstinence pledge</a:t>
            </a:r>
            <a:r>
              <a:rPr lang="en-US" dirty="0" smtClean="0"/>
              <a:t>.</a:t>
            </a:r>
          </a:p>
          <a:p>
            <a:pPr lvl="1"/>
            <a:r>
              <a:rPr lang="en-US" sz="1200" dirty="0" smtClean="0"/>
              <a:t>(Although there may be abstinent or celibate aces.)</a:t>
            </a:r>
            <a:endParaRPr lang="en-US" sz="1200" dirty="0"/>
          </a:p>
          <a:p>
            <a:pPr lvl="0"/>
            <a:r>
              <a:rPr lang="en-US" dirty="0"/>
              <a:t>Asexuality is not a gender identity</a:t>
            </a:r>
            <a:r>
              <a:rPr lang="en-US" dirty="0" smtClean="0"/>
              <a:t>.</a:t>
            </a:r>
          </a:p>
          <a:p>
            <a:pPr lvl="1"/>
            <a:r>
              <a:rPr lang="en-US" sz="1200" dirty="0" smtClean="0"/>
              <a:t>(Although there may be trans, non-binary, or </a:t>
            </a:r>
            <a:r>
              <a:rPr lang="en-US" sz="1200" dirty="0" err="1" smtClean="0"/>
              <a:t>genderqueer</a:t>
            </a:r>
            <a:r>
              <a:rPr lang="en-US" sz="1200" dirty="0" smtClean="0"/>
              <a:t> aces.)</a:t>
            </a:r>
            <a:endParaRPr lang="en-US" sz="1200" dirty="0"/>
          </a:p>
          <a:p>
            <a:pPr lvl="0"/>
            <a:r>
              <a:rPr lang="en-US" dirty="0"/>
              <a:t>Asexuality is not a disorder</a:t>
            </a:r>
            <a:r>
              <a:rPr lang="en-US" dirty="0" smtClean="0"/>
              <a:t>.</a:t>
            </a:r>
          </a:p>
          <a:p>
            <a:pPr lvl="1"/>
            <a:r>
              <a:rPr lang="en-US" sz="1200" dirty="0" smtClean="0"/>
              <a:t>(Although there may be aces with physical or mental conditions.)</a:t>
            </a:r>
            <a:endParaRPr lang="en-US" sz="1200" dirty="0"/>
          </a:p>
          <a:p>
            <a:pPr lvl="0"/>
            <a:r>
              <a:rPr lang="en-US" dirty="0"/>
              <a:t>Asexuality is not a choice</a:t>
            </a:r>
            <a:r>
              <a:rPr lang="en-US" dirty="0" smtClean="0"/>
              <a:t>.</a:t>
            </a:r>
          </a:p>
          <a:p>
            <a:pPr lvl="1"/>
            <a:r>
              <a:rPr lang="en-US" sz="1200" dirty="0" smtClean="0"/>
              <a:t>(Although not every ace is “born that way”.)</a:t>
            </a:r>
          </a:p>
          <a:p>
            <a:pPr lvl="0"/>
            <a:r>
              <a:rPr lang="en-US" dirty="0" smtClean="0"/>
              <a:t>Asexuality is not a hormone imbalance.</a:t>
            </a:r>
          </a:p>
          <a:p>
            <a:pPr lvl="1"/>
            <a:r>
              <a:rPr lang="en-US" sz="1200" dirty="0" smtClean="0"/>
              <a:t>(Although there may be aces with hormone issues.)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5455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Attraction, Not </a:t>
            </a:r>
            <a:r>
              <a:rPr lang="en-US" dirty="0" smtClean="0"/>
              <a:t>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Asexuality is about what someone </a:t>
            </a:r>
            <a:r>
              <a:rPr lang="en-US" i="1" dirty="0" smtClean="0"/>
              <a:t>feels</a:t>
            </a:r>
            <a:r>
              <a:rPr lang="en-US" dirty="0" smtClean="0"/>
              <a:t>, not what someone </a:t>
            </a:r>
            <a:r>
              <a:rPr lang="en-US" i="1" dirty="0" smtClean="0"/>
              <a:t>does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It is possible for an asexual person to date, fall in love</a:t>
            </a:r>
            <a:r>
              <a:rPr lang="en-US" dirty="0"/>
              <a:t>, </a:t>
            </a:r>
            <a:r>
              <a:rPr lang="en-US" dirty="0" smtClean="0"/>
              <a:t>masturbate, have sex, or have children and still be asexual.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44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Do, Some </a:t>
            </a:r>
            <a:r>
              <a:rPr lang="en-US" dirty="0" smtClean="0"/>
              <a:t>Don’t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Do asexuals date? </a:t>
            </a:r>
            <a:endParaRPr lang="en-US" dirty="0" smtClean="0"/>
          </a:p>
          <a:p>
            <a:r>
              <a:rPr lang="en-US" dirty="0"/>
              <a:t>Do asexuals fall in love</a:t>
            </a:r>
            <a:r>
              <a:rPr lang="en-US" dirty="0" smtClean="0"/>
              <a:t>?</a:t>
            </a:r>
          </a:p>
          <a:p>
            <a:r>
              <a:rPr lang="en-US" dirty="0"/>
              <a:t>Do asexuals have sex</a:t>
            </a:r>
            <a:r>
              <a:rPr lang="en-US" dirty="0" smtClean="0"/>
              <a:t>?</a:t>
            </a:r>
          </a:p>
          <a:p>
            <a:r>
              <a:rPr lang="en-US" dirty="0"/>
              <a:t>Do asexuals masturbate</a:t>
            </a:r>
            <a:r>
              <a:rPr lang="en-US" dirty="0" smtClean="0"/>
              <a:t>?</a:t>
            </a:r>
          </a:p>
          <a:p>
            <a:r>
              <a:rPr lang="en-US" dirty="0" smtClean="0"/>
              <a:t>Do asexuals get married?</a:t>
            </a:r>
          </a:p>
          <a:p>
            <a:r>
              <a:rPr lang="en-US" dirty="0"/>
              <a:t>Do asexuals like pepperoni pizza? </a:t>
            </a: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Some do.  Some don’t.</a:t>
            </a:r>
          </a:p>
          <a:p>
            <a:pPr marL="0" indent="0" algn="ctr">
              <a:buNone/>
            </a:pPr>
            <a:r>
              <a:rPr lang="en-US" sz="1000" b="1" dirty="0" smtClean="0"/>
              <a:t>(Pretty much any question that starts with “Do asexuals …?” can be answered this way.)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9358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Gray </a:t>
            </a:r>
            <a:r>
              <a:rPr lang="en-US" dirty="0" smtClean="0"/>
              <a:t>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Gray-Asexuality:  </a:t>
            </a:r>
            <a:r>
              <a:rPr lang="en-US" sz="2400" dirty="0" smtClean="0"/>
              <a:t>In between asexuality and non-asexuality, such as experiencing </a:t>
            </a:r>
            <a:r>
              <a:rPr lang="en-US" sz="2400" dirty="0" smtClean="0"/>
              <a:t>sexual attraction </a:t>
            </a:r>
            <a:r>
              <a:rPr lang="en-US" sz="2400" dirty="0" smtClean="0"/>
              <a:t>infrequently, being </a:t>
            </a:r>
            <a:r>
              <a:rPr lang="en-US" sz="2400" dirty="0" smtClean="0"/>
              <a:t>unsure if one has experienced sexual </a:t>
            </a:r>
            <a:r>
              <a:rPr lang="en-US" sz="2400" dirty="0" smtClean="0"/>
              <a:t>attraction, or otherwise feeling that one does not quite fit the definition of asexuality.</a:t>
            </a:r>
            <a:endParaRPr lang="en-US" sz="2400" dirty="0" smtClean="0"/>
          </a:p>
          <a:p>
            <a:pPr marL="0" indent="0">
              <a:buNone/>
            </a:pPr>
            <a:r>
              <a:rPr lang="en-US" b="1" dirty="0" smtClean="0"/>
              <a:t>Demisexuality:  </a:t>
            </a:r>
            <a:r>
              <a:rPr lang="en-US" sz="2400" dirty="0" smtClean="0"/>
              <a:t>Only experiencing sexual attraction after close emotion bond is formed.</a:t>
            </a:r>
          </a:p>
          <a:p>
            <a:pPr marL="0" indent="0">
              <a:buNone/>
            </a:pPr>
            <a:r>
              <a:rPr lang="en-US" b="1" dirty="0" smtClean="0"/>
              <a:t>Asexual Spectrum:</a:t>
            </a:r>
            <a:r>
              <a:rPr lang="en-US" sz="2400" b="1" dirty="0" smtClean="0"/>
              <a:t>  </a:t>
            </a:r>
            <a:r>
              <a:rPr lang="en-US" sz="2400" dirty="0" smtClean="0"/>
              <a:t>The spectrum of sexuality which includes asexuality, gray-asexuality, and demisexuality.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1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Concept of </a:t>
            </a:r>
            <a:r>
              <a:rPr lang="en-US" dirty="0" smtClean="0"/>
              <a:t>Love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Romantic orientation describes the genders someone is romantically attracted to.</a:t>
            </a:r>
          </a:p>
          <a:p>
            <a:pPr marL="0" indent="0" algn="ctr">
              <a:buNone/>
            </a:pPr>
            <a:r>
              <a:rPr lang="en-US" sz="1600" b="1" dirty="0" smtClean="0"/>
              <a:t>Heteroromantic: </a:t>
            </a:r>
            <a:r>
              <a:rPr lang="en-US" sz="1600" dirty="0" smtClean="0"/>
              <a:t>Different gender</a:t>
            </a:r>
          </a:p>
          <a:p>
            <a:pPr marL="0" indent="0" algn="ctr">
              <a:buNone/>
            </a:pPr>
            <a:r>
              <a:rPr lang="en-US" sz="1600" b="1" dirty="0" smtClean="0"/>
              <a:t>Homoromantic: </a:t>
            </a:r>
            <a:r>
              <a:rPr lang="en-US" sz="1600" dirty="0" smtClean="0"/>
              <a:t>Same gender</a:t>
            </a:r>
          </a:p>
          <a:p>
            <a:pPr marL="0" indent="0" algn="ctr">
              <a:buNone/>
            </a:pPr>
            <a:r>
              <a:rPr lang="en-US" sz="1600" b="1" dirty="0" smtClean="0"/>
              <a:t>Bi or Panromantic: </a:t>
            </a:r>
            <a:r>
              <a:rPr lang="en-US" sz="1600" dirty="0" smtClean="0"/>
              <a:t>Multiple genders</a:t>
            </a:r>
          </a:p>
          <a:p>
            <a:pPr marL="0" indent="0" algn="ctr">
              <a:buNone/>
            </a:pPr>
            <a:r>
              <a:rPr lang="en-US" sz="1600" b="1" dirty="0" smtClean="0"/>
              <a:t>Aromantic: </a:t>
            </a:r>
            <a:r>
              <a:rPr lang="en-US" sz="1600" dirty="0" smtClean="0"/>
              <a:t>No genders</a:t>
            </a:r>
          </a:p>
          <a:p>
            <a:pPr marL="0" indent="0" algn="ctr">
              <a:buNone/>
            </a:pPr>
            <a:r>
              <a:rPr lang="en-US" sz="1600" dirty="0" smtClean="0"/>
              <a:t>(And so on.)</a:t>
            </a:r>
          </a:p>
          <a:p>
            <a:pPr marL="0" indent="0" algn="ctr">
              <a:buNone/>
            </a:pPr>
            <a:r>
              <a:rPr lang="en-US" dirty="0" smtClean="0"/>
              <a:t>Romantic and sexual orientation are often aligned, but do not have to be.  Any combination is possible.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56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Can I Tell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If you think you might be asexual, ask yourself these questions:</a:t>
            </a:r>
          </a:p>
          <a:p>
            <a:r>
              <a:rPr lang="en-US" sz="2200" dirty="0" smtClean="0"/>
              <a:t>Have I never (or very rarely) experienced sexual attraction?</a:t>
            </a:r>
          </a:p>
          <a:p>
            <a:r>
              <a:rPr lang="en-US" sz="2200" dirty="0" smtClean="0"/>
              <a:t>Am I generally disinterested in sex?</a:t>
            </a:r>
          </a:p>
          <a:p>
            <a:r>
              <a:rPr lang="en-US" sz="2200" dirty="0" smtClean="0"/>
              <a:t>Is my interest in sex more scientific than emotional?</a:t>
            </a:r>
          </a:p>
          <a:p>
            <a:r>
              <a:rPr lang="en-US" sz="2200" dirty="0" smtClean="0"/>
              <a:t>Was my experience of having sex closer to “meh” than fireworks and supernovas?</a:t>
            </a:r>
          </a:p>
          <a:p>
            <a:r>
              <a:rPr lang="en-US" sz="2200" dirty="0" smtClean="0"/>
              <a:t>Do I feel left out or confused when others discuss sex?</a:t>
            </a:r>
          </a:p>
          <a:p>
            <a:r>
              <a:rPr lang="en-US" sz="2200" dirty="0" smtClean="0"/>
              <a:t>Have I ever had to pretend to be interested in someone in order to “fit in”?</a:t>
            </a:r>
          </a:p>
          <a:p>
            <a:r>
              <a:rPr lang="en-US" sz="2200" dirty="0" smtClean="0"/>
              <a:t>Have I ever felt “broken” because I don’t experience sexual feelings like those around me?</a:t>
            </a:r>
          </a:p>
          <a:p>
            <a:r>
              <a:rPr lang="en-US" sz="2200" dirty="0" smtClean="0"/>
              <a:t>Have I ever felt that I was straight “by default” or bi/pan because I was equally (dis)interested in all genders?</a:t>
            </a:r>
          </a:p>
          <a:p>
            <a:r>
              <a:rPr lang="en-US" sz="2200" dirty="0" smtClean="0"/>
              <a:t>Have I ever gone out with someone or had sex because “That’s what I’m supposed </a:t>
            </a:r>
            <a:r>
              <a:rPr lang="en-US" sz="2200" smtClean="0"/>
              <a:t>to </a:t>
            </a:r>
            <a:r>
              <a:rPr lang="en-US" sz="2200" smtClean="0"/>
              <a:t>do”?</a:t>
            </a:r>
            <a:endParaRPr lang="en-US" sz="22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While this isn’t a diagnostic checklist, if you answered “yes” to one or more of these questions, you may want to learn more about asexuality to see if it fits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21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595</Words>
  <Application>Microsoft Office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Segoe Print</vt:lpstr>
      <vt:lpstr>Futura Md BT</vt:lpstr>
      <vt:lpstr>Calibri</vt:lpstr>
      <vt:lpstr>Office Theme</vt:lpstr>
      <vt:lpstr>What is Asexuality?</vt:lpstr>
      <vt:lpstr>What is Asexuality?</vt:lpstr>
      <vt:lpstr>Who Is Asexual?</vt:lpstr>
      <vt:lpstr>A Misunderstood Orientation</vt:lpstr>
      <vt:lpstr>Attraction, Not Action</vt:lpstr>
      <vt:lpstr>Some Do, Some Don’t</vt:lpstr>
      <vt:lpstr>The Gray Areas</vt:lpstr>
      <vt:lpstr>The Concept of Love</vt:lpstr>
      <vt:lpstr>How Can I Tell?</vt:lpstr>
      <vt:lpstr>More Information</vt:lpstr>
      <vt:lpstr>Produced 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2014-10-26T01:17:08Z</dcterms:created>
  <dcterms:modified xsi:type="dcterms:W3CDTF">2014-10-26T09:15:40Z</dcterms:modified>
</cp:coreProperties>
</file>